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DM Sans" panose="020B0604020202020204" charset="0"/>
      <p:regular r:id="rId21"/>
    </p:embeddedFont>
    <p:embeddedFont>
      <p:font typeface="DM Sans Bold" panose="020B0604020202020204" charset="0"/>
      <p:regular r:id="rId22"/>
    </p:embeddedFont>
    <p:embeddedFont>
      <p:font typeface="DM Sans Bold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Greetings to all, This presentation discusses the educational systems in Europe and the United States, focusing on post-high school pathways and their impact on young adults.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we will start with a brief introduction, then we will compare the two systems based on the following topics: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Well, despite their shared commitment to education, the US and Europe have different approaches, impacting learners and organizations. The presentation aims to provide a better understanding of the options, difficulties, and possibilities students face in these two unique locations.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investigation of the post-secondary educational systems in the United States and Europe, it is critical to begin with the basics, which includes terminology.</a:t>
            </a:r>
          </a:p>
          <a:p>
            <a:endParaRPr lang="en-US"/>
          </a:p>
          <a:p>
            <a:r>
              <a:rPr lang="en-US"/>
              <a:t>- United States:</a:t>
            </a:r>
          </a:p>
          <a:p>
            <a:r>
              <a:rPr lang="en-US"/>
              <a:t>The terms "college" and "university" are frequently used interchangeably in the United States, which can cause confusion for many. There is, nevertheless, a difference. In the United States, the term "college" can apply to a wide range of institutions, from tiny, generally undergraduate-focused schools to big universities with a wide range of undergraduate and graduate programs. So, in the United States, you could go to "college" and receive both undergraduate and graduate degrees.</a:t>
            </a:r>
          </a:p>
          <a:p>
            <a:endParaRPr lang="en-US"/>
          </a:p>
          <a:p>
            <a:r>
              <a:rPr lang="en-US"/>
              <a:t>- Europe: </a:t>
            </a:r>
          </a:p>
          <a:p>
            <a:r>
              <a:rPr lang="en-US"/>
              <a:t>	The nomenclature is more standardized in Europe. In most European nations, a "college" is a non-degree-granting institution or preparatory school that offers secondary education or vocational training. These institutions do not grant degrees and rather serve as entry points to universities. A "university" in Europe, on the other hand, generally refers to institutions that award academic degrees such as bachelor's, master's, and doctorate degrees. This terminology discrepancy may appear to be a minor matter, yet it can have a big influence on how students choose and view their educational courses.</a:t>
            </a:r>
          </a:p>
          <a:p>
            <a:endParaRPr lang="en-US"/>
          </a:p>
          <a:p>
            <a:r>
              <a:rPr lang="en-US"/>
              <a:t>	Understanding these foundational differences in terminology is key to appreciating the broader distinctions in the educational systems of these two regions.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post-secondary educational systems in the United States and Europe differ in the degree structure. In the United States, a four-year undergraduate program culminates in a bachelor's degree, allowing students to explore various topics before specializing in their chosen field. Postgraduate programs include master's, professional, and doctoral degrees, providing a broad educational foundation followed by specialization in a specific field.</a:t>
            </a:r>
          </a:p>
          <a:p>
            <a:endParaRPr lang="en-US"/>
          </a:p>
          <a:p>
            <a:r>
              <a:rPr lang="en-US"/>
              <a:t>In contrast, Europe has a more standardized degree structure thanks to the Bologna Process, with a bachelor's degree typically completed in three years,  Students can then pursue a master's degree, which typically takes 1-2 years, and a doctorate, which can take another 3-5 years. This standardized structure simplifies the educational process and allows for faster entry into the labor market. It may, however, necessitate students making earlier decisions about their career path.</a:t>
            </a:r>
          </a:p>
          <a:p>
            <a:endParaRPr lang="en-US"/>
          </a:p>
          <a:p>
            <a:r>
              <a:rPr lang="en-US"/>
              <a:t>Despite the differences tho, both American and European systems offer students the opportunity to advance their education and skills. The decision between these systems is often influenced by personal preferences, career goals, and financial considerations. Understanding these distinctions can significantly impact students' academic and career decisions in the United States or Europe.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 comprehensive analysis of tuition fees and financing in higher education highlights stark differences between the United States and Europe. In the U.S., where pursuing a college education can be financially burdensome, tuition costs range from $10,000 to over $50,000 annually, leading nearly 65% of graduates in 2019 to rely on student loans, resulting in an average debt of approximately $30,000. Conversely, Europe demonstrates a varied landscape, with countries like Germany, Norway, and Sweden offering undergraduate programs without tuition fees. On average, European tuition fees range from 200 to 2,000 euros per year, and statistics indicate that fewer than 10% of students in several European countries resort to student loans, emphasizing a more affordable and diverse approach to financing education. These disparities underscore distinct cost and financing strategies, with the U.S. </a:t>
            </a:r>
            <a:r>
              <a:rPr lang="en-US"/>
              <a:t>favoring high tuition fees and extensive student loans, while Europe prioritizes diverse funding models to ensure broader access to higher education.</a:t>
            </a:r>
            <a:endParaRPr lang="fr-FR"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172645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comparison of admissions between the United States and Europe reveals distinct approaches. In the U.S., the process is holistic, considering academic achievements, extracurricular activities, recommendation letters, and personal statements. Admission rates vary, with some highly selective institutions displaying rates below 10%. In Europe, the process often focuses on academic results, especially in countries using the European Baccalaureate system. Criteria differ, and some countries, like the United Kingdom, incorporate interviews and standardized exams. Overall, admission rates in Europe may be less competitive than in the U.S., reflecting different cultural and educational values. Europe emphasizes academic performance, while the U.S. places a stronger emphasis on a broader appreciation of diverse skills and experiences. These distinctions have significant implications for students aspiring to enroll in higher education institutions on both sides of the Atlantic</a:t>
            </a:r>
            <a:endParaRPr lang="fr-FR"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56506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touteleurope.eu/fonctionnement-de-l-ue/la-procedure-d-adhesion-a-l-union-europeenne/" TargetMode="External"/><Relationship Id="rId2" Type="http://schemas.openxmlformats.org/officeDocument/2006/relationships/hyperlink" Target="https://bridgetostudy.com/s-inscrire-dans-une-universite-aux-etats-unis-guide-complet/" TargetMode="External"/><Relationship Id="rId1" Type="http://schemas.openxmlformats.org/officeDocument/2006/relationships/slideLayout" Target="../slideLayouts/slideLayout7.xml"/><Relationship Id="rId4" Type="http://schemas.openxmlformats.org/officeDocument/2006/relationships/hyperlink" Target="https://education.ec.europa.eu/education-levels/higher-education/inclusive-and-connected-higher-education/bologna-proces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319139" flipH="1">
            <a:off x="1717312" y="-2532663"/>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3"/>
            <a:stretch>
              <a:fillRect/>
            </a:stretch>
          </a:blipFill>
        </p:spPr>
      </p:sp>
      <p:sp>
        <p:nvSpPr>
          <p:cNvPr id="3" name="AutoShape 3"/>
          <p:cNvSpPr/>
          <p:nvPr/>
        </p:nvSpPr>
        <p:spPr>
          <a:xfrm>
            <a:off x="1028701" y="6847244"/>
            <a:ext cx="16230600" cy="4762"/>
          </a:xfrm>
          <a:prstGeom prst="line">
            <a:avLst/>
          </a:prstGeom>
          <a:ln w="9525" cap="flat">
            <a:solidFill>
              <a:srgbClr val="000000"/>
            </a:solidFill>
            <a:prstDash val="solid"/>
            <a:headEnd type="none" w="sm" len="sm"/>
            <a:tailEnd type="none" w="sm" len="sm"/>
          </a:ln>
        </p:spPr>
      </p:sp>
      <p:sp>
        <p:nvSpPr>
          <p:cNvPr id="4" name="TextBox 4"/>
          <p:cNvSpPr txBox="1"/>
          <p:nvPr/>
        </p:nvSpPr>
        <p:spPr>
          <a:xfrm>
            <a:off x="1028700" y="1019175"/>
            <a:ext cx="14540532" cy="6105525"/>
          </a:xfrm>
          <a:prstGeom prst="rect">
            <a:avLst/>
          </a:prstGeom>
        </p:spPr>
        <p:txBody>
          <a:bodyPr lIns="0" tIns="0" rIns="0" bIns="0" rtlCol="0" anchor="t">
            <a:spAutoFit/>
          </a:bodyPr>
          <a:lstStyle/>
          <a:p>
            <a:pPr>
              <a:lnSpc>
                <a:spcPts val="12001"/>
              </a:lnSpc>
            </a:pPr>
            <a:r>
              <a:rPr lang="en-US" sz="10001">
                <a:solidFill>
                  <a:srgbClr val="000000"/>
                </a:solidFill>
                <a:latin typeface="DM Sans Bold"/>
              </a:rPr>
              <a:t>overview of the US and Europe educational systems</a:t>
            </a:r>
          </a:p>
          <a:p>
            <a:pPr>
              <a:lnSpc>
                <a:spcPts val="12001"/>
              </a:lnSpc>
            </a:pPr>
            <a:endParaRPr lang="en-US" sz="10001">
              <a:solidFill>
                <a:srgbClr val="000000"/>
              </a:solidFill>
              <a:latin typeface="DM Sans Bold"/>
            </a:endParaRPr>
          </a:p>
        </p:txBody>
      </p:sp>
      <p:sp>
        <p:nvSpPr>
          <p:cNvPr id="5" name="TextBox 5"/>
          <p:cNvSpPr txBox="1"/>
          <p:nvPr/>
        </p:nvSpPr>
        <p:spPr>
          <a:xfrm>
            <a:off x="1028700" y="7528489"/>
            <a:ext cx="8704766" cy="2124075"/>
          </a:xfrm>
          <a:prstGeom prst="rect">
            <a:avLst/>
          </a:prstGeom>
        </p:spPr>
        <p:txBody>
          <a:bodyPr lIns="0" tIns="0" rIns="0" bIns="0" rtlCol="0" anchor="t">
            <a:spAutoFit/>
          </a:bodyPr>
          <a:lstStyle/>
          <a:p>
            <a:pPr>
              <a:lnSpc>
                <a:spcPts val="4200"/>
              </a:lnSpc>
            </a:pPr>
            <a:r>
              <a:rPr lang="en-US" sz="3000">
                <a:solidFill>
                  <a:srgbClr val="000000"/>
                </a:solidFill>
                <a:latin typeface="DM Sans Bold"/>
              </a:rPr>
              <a:t>Presented by:</a:t>
            </a:r>
          </a:p>
          <a:p>
            <a:pPr>
              <a:lnSpc>
                <a:spcPts val="4200"/>
              </a:lnSpc>
            </a:pPr>
            <a:r>
              <a:rPr lang="en-US" sz="3000">
                <a:solidFill>
                  <a:srgbClr val="000000"/>
                </a:solidFill>
                <a:latin typeface="DM Sans Bold Italics"/>
              </a:rPr>
              <a:t>HANAE EL M’RABET </a:t>
            </a:r>
          </a:p>
          <a:p>
            <a:pPr>
              <a:lnSpc>
                <a:spcPts val="4200"/>
              </a:lnSpc>
            </a:pPr>
            <a:r>
              <a:rPr lang="en-US" sz="3000">
                <a:solidFill>
                  <a:srgbClr val="000000"/>
                </a:solidFill>
                <a:latin typeface="DM Sans Bold Italics"/>
              </a:rPr>
              <a:t>NOUHAILA KRIMEL</a:t>
            </a:r>
          </a:p>
          <a:p>
            <a:pPr>
              <a:lnSpc>
                <a:spcPts val="4200"/>
              </a:lnSpc>
            </a:pPr>
            <a:r>
              <a:rPr lang="en-US" sz="3000">
                <a:solidFill>
                  <a:srgbClr val="000000"/>
                </a:solidFill>
                <a:latin typeface="DM Sans Bold Italics"/>
              </a:rPr>
              <a:t>MOHAMED AMINE FAKHRE-EDDINE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412404">
            <a:off x="5808682" y="61722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sp>
      <p:sp>
        <p:nvSpPr>
          <p:cNvPr id="3" name="TextBox 3"/>
          <p:cNvSpPr txBox="1"/>
          <p:nvPr/>
        </p:nvSpPr>
        <p:spPr>
          <a:xfrm>
            <a:off x="1151745" y="7952552"/>
            <a:ext cx="4859459" cy="1162050"/>
          </a:xfrm>
          <a:prstGeom prst="rect">
            <a:avLst/>
          </a:prstGeom>
        </p:spPr>
        <p:txBody>
          <a:bodyPr lIns="0" tIns="0" rIns="0" bIns="0" rtlCol="0" anchor="t">
            <a:spAutoFit/>
          </a:bodyPr>
          <a:lstStyle/>
          <a:p>
            <a:pPr algn="ctr">
              <a:lnSpc>
                <a:spcPts val="4612"/>
              </a:lnSpc>
              <a:spcBef>
                <a:spcPct val="0"/>
              </a:spcBef>
            </a:pPr>
            <a:r>
              <a:rPr lang="en-US" sz="3843">
                <a:solidFill>
                  <a:srgbClr val="000000"/>
                </a:solidFill>
                <a:latin typeface="DM Sans Bold"/>
              </a:rPr>
              <a:t>A solid base for everyone</a:t>
            </a:r>
          </a:p>
        </p:txBody>
      </p:sp>
      <p:sp>
        <p:nvSpPr>
          <p:cNvPr id="4" name="TextBox 4"/>
          <p:cNvSpPr txBox="1"/>
          <p:nvPr/>
        </p:nvSpPr>
        <p:spPr>
          <a:xfrm>
            <a:off x="12071079" y="7933502"/>
            <a:ext cx="5056990" cy="600075"/>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DM Sans Bold"/>
              </a:rPr>
              <a:t>More options</a:t>
            </a:r>
          </a:p>
        </p:txBody>
      </p:sp>
      <p:sp>
        <p:nvSpPr>
          <p:cNvPr id="5" name="TextBox 5"/>
          <p:cNvSpPr txBox="1"/>
          <p:nvPr/>
        </p:nvSpPr>
        <p:spPr>
          <a:xfrm>
            <a:off x="1028700" y="1019175"/>
            <a:ext cx="9465221" cy="1381100"/>
          </a:xfrm>
          <a:prstGeom prst="rect">
            <a:avLst/>
          </a:prstGeom>
        </p:spPr>
        <p:txBody>
          <a:bodyPr lIns="0" tIns="0" rIns="0" bIns="0" rtlCol="0" anchor="t">
            <a:spAutoFit/>
          </a:bodyPr>
          <a:lstStyle/>
          <a:p>
            <a:pPr algn="ctr">
              <a:lnSpc>
                <a:spcPts val="10800"/>
              </a:lnSpc>
              <a:spcBef>
                <a:spcPct val="0"/>
              </a:spcBef>
            </a:pPr>
            <a:r>
              <a:rPr lang="en-US" sz="9000">
                <a:solidFill>
                  <a:srgbClr val="000000"/>
                </a:solidFill>
                <a:latin typeface="DM Sans Bold"/>
              </a:rPr>
              <a:t>Course structure</a:t>
            </a:r>
          </a:p>
        </p:txBody>
      </p:sp>
      <p:sp>
        <p:nvSpPr>
          <p:cNvPr id="6" name="Freeform 6"/>
          <p:cNvSpPr/>
          <p:nvPr/>
        </p:nvSpPr>
        <p:spPr>
          <a:xfrm>
            <a:off x="1028700" y="3531836"/>
            <a:ext cx="5105550" cy="4136613"/>
          </a:xfrm>
          <a:custGeom>
            <a:avLst/>
            <a:gdLst/>
            <a:ahLst/>
            <a:cxnLst/>
            <a:rect l="l" t="t" r="r" b="b"/>
            <a:pathLst>
              <a:path w="5105550" h="4136613">
                <a:moveTo>
                  <a:pt x="0" y="0"/>
                </a:moveTo>
                <a:lnTo>
                  <a:pt x="5105550" y="0"/>
                </a:lnTo>
                <a:lnTo>
                  <a:pt x="5105550" y="4136614"/>
                </a:lnTo>
                <a:lnTo>
                  <a:pt x="0" y="4136614"/>
                </a:lnTo>
                <a:lnTo>
                  <a:pt x="0" y="0"/>
                </a:lnTo>
                <a:close/>
              </a:path>
            </a:pathLst>
          </a:custGeom>
          <a:blipFill>
            <a:blip r:embed="rId3"/>
            <a:stretch>
              <a:fillRect/>
            </a:stretch>
          </a:blipFill>
        </p:spPr>
      </p:sp>
      <p:sp>
        <p:nvSpPr>
          <p:cNvPr id="7" name="Freeform 7"/>
          <p:cNvSpPr/>
          <p:nvPr/>
        </p:nvSpPr>
        <p:spPr>
          <a:xfrm>
            <a:off x="12010080" y="3646563"/>
            <a:ext cx="5178989" cy="3354324"/>
          </a:xfrm>
          <a:custGeom>
            <a:avLst/>
            <a:gdLst/>
            <a:ahLst/>
            <a:cxnLst/>
            <a:rect l="l" t="t" r="r" b="b"/>
            <a:pathLst>
              <a:path w="5178989" h="3354324">
                <a:moveTo>
                  <a:pt x="0" y="0"/>
                </a:moveTo>
                <a:lnTo>
                  <a:pt x="5178988" y="0"/>
                </a:lnTo>
                <a:lnTo>
                  <a:pt x="5178988" y="3354324"/>
                </a:lnTo>
                <a:lnTo>
                  <a:pt x="0" y="3354324"/>
                </a:lnTo>
                <a:lnTo>
                  <a:pt x="0" y="0"/>
                </a:lnTo>
                <a:close/>
              </a:path>
            </a:pathLst>
          </a:custGeom>
          <a:blipFill>
            <a:blip r:embed="rId4"/>
            <a:stretch>
              <a:fillRect/>
            </a:stretch>
          </a:blipFill>
        </p:spPr>
      </p:sp>
      <p:sp>
        <p:nvSpPr>
          <p:cNvPr id="8" name="Freeform 8"/>
          <p:cNvSpPr/>
          <p:nvPr/>
        </p:nvSpPr>
        <p:spPr>
          <a:xfrm>
            <a:off x="6696225" y="3531836"/>
            <a:ext cx="4755087" cy="4755087"/>
          </a:xfrm>
          <a:custGeom>
            <a:avLst/>
            <a:gdLst/>
            <a:ahLst/>
            <a:cxnLst/>
            <a:rect l="l" t="t" r="r" b="b"/>
            <a:pathLst>
              <a:path w="4755087" h="4755087">
                <a:moveTo>
                  <a:pt x="0" y="0"/>
                </a:moveTo>
                <a:lnTo>
                  <a:pt x="4755087" y="0"/>
                </a:lnTo>
                <a:lnTo>
                  <a:pt x="4755087" y="4755087"/>
                </a:lnTo>
                <a:lnTo>
                  <a:pt x="0" y="4755087"/>
                </a:lnTo>
                <a:lnTo>
                  <a:pt x="0" y="0"/>
                </a:lnTo>
                <a:close/>
              </a:path>
            </a:pathLst>
          </a:custGeom>
          <a:blipFill>
            <a:blip r:embed="rId5"/>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412404">
            <a:off x="5808682" y="61722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sp>
      <p:sp>
        <p:nvSpPr>
          <p:cNvPr id="3" name="TextBox 3"/>
          <p:cNvSpPr txBox="1"/>
          <p:nvPr/>
        </p:nvSpPr>
        <p:spPr>
          <a:xfrm>
            <a:off x="1028700" y="1019175"/>
            <a:ext cx="3632522" cy="1381100"/>
          </a:xfrm>
          <a:prstGeom prst="rect">
            <a:avLst/>
          </a:prstGeom>
        </p:spPr>
        <p:txBody>
          <a:bodyPr lIns="0" tIns="0" rIns="0" bIns="0" rtlCol="0" anchor="t">
            <a:spAutoFit/>
          </a:bodyPr>
          <a:lstStyle/>
          <a:p>
            <a:pPr algn="ctr">
              <a:lnSpc>
                <a:spcPts val="10800"/>
              </a:lnSpc>
              <a:spcBef>
                <a:spcPct val="0"/>
              </a:spcBef>
            </a:pPr>
            <a:r>
              <a:rPr lang="en-US" sz="9000">
                <a:solidFill>
                  <a:srgbClr val="000000"/>
                </a:solidFill>
                <a:latin typeface="DM Sans Bold"/>
              </a:rPr>
              <a:t>Exams</a:t>
            </a:r>
          </a:p>
        </p:txBody>
      </p:sp>
      <p:sp>
        <p:nvSpPr>
          <p:cNvPr id="4" name="TextBox 4"/>
          <p:cNvSpPr txBox="1"/>
          <p:nvPr/>
        </p:nvSpPr>
        <p:spPr>
          <a:xfrm>
            <a:off x="1151745" y="7933502"/>
            <a:ext cx="4859459" cy="1162050"/>
          </a:xfrm>
          <a:prstGeom prst="rect">
            <a:avLst/>
          </a:prstGeom>
        </p:spPr>
        <p:txBody>
          <a:bodyPr lIns="0" tIns="0" rIns="0" bIns="0" rtlCol="0" anchor="t">
            <a:spAutoFit/>
          </a:bodyPr>
          <a:lstStyle/>
          <a:p>
            <a:pPr algn="ctr">
              <a:lnSpc>
                <a:spcPts val="4612"/>
              </a:lnSpc>
              <a:spcBef>
                <a:spcPct val="0"/>
              </a:spcBef>
            </a:pPr>
            <a:r>
              <a:rPr lang="en-US" sz="3843">
                <a:solidFill>
                  <a:srgbClr val="000000"/>
                </a:solidFill>
                <a:latin typeface="DM Sans Bold"/>
              </a:rPr>
              <a:t>Everything at the end</a:t>
            </a:r>
          </a:p>
        </p:txBody>
      </p:sp>
      <p:sp>
        <p:nvSpPr>
          <p:cNvPr id="5" name="TextBox 5"/>
          <p:cNvSpPr txBox="1"/>
          <p:nvPr/>
        </p:nvSpPr>
        <p:spPr>
          <a:xfrm>
            <a:off x="12071079" y="7933502"/>
            <a:ext cx="5056990" cy="1200150"/>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DM Sans Bold"/>
              </a:rPr>
              <a:t>Spread throughout the year</a:t>
            </a:r>
          </a:p>
        </p:txBody>
      </p:sp>
      <p:sp>
        <p:nvSpPr>
          <p:cNvPr id="6" name="Freeform 6"/>
          <p:cNvSpPr/>
          <p:nvPr/>
        </p:nvSpPr>
        <p:spPr>
          <a:xfrm>
            <a:off x="1028700" y="3531836"/>
            <a:ext cx="5105550" cy="4136613"/>
          </a:xfrm>
          <a:custGeom>
            <a:avLst/>
            <a:gdLst/>
            <a:ahLst/>
            <a:cxnLst/>
            <a:rect l="l" t="t" r="r" b="b"/>
            <a:pathLst>
              <a:path w="5105550" h="4136613">
                <a:moveTo>
                  <a:pt x="0" y="0"/>
                </a:moveTo>
                <a:lnTo>
                  <a:pt x="5105550" y="0"/>
                </a:lnTo>
                <a:lnTo>
                  <a:pt x="5105550" y="4136614"/>
                </a:lnTo>
                <a:lnTo>
                  <a:pt x="0" y="4136614"/>
                </a:lnTo>
                <a:lnTo>
                  <a:pt x="0" y="0"/>
                </a:lnTo>
                <a:close/>
              </a:path>
            </a:pathLst>
          </a:custGeom>
          <a:blipFill>
            <a:blip r:embed="rId3"/>
            <a:stretch>
              <a:fillRect/>
            </a:stretch>
          </a:blipFill>
        </p:spPr>
      </p:sp>
      <p:sp>
        <p:nvSpPr>
          <p:cNvPr id="7" name="Freeform 7"/>
          <p:cNvSpPr/>
          <p:nvPr/>
        </p:nvSpPr>
        <p:spPr>
          <a:xfrm>
            <a:off x="12010080" y="3646563"/>
            <a:ext cx="5178989" cy="3354324"/>
          </a:xfrm>
          <a:custGeom>
            <a:avLst/>
            <a:gdLst/>
            <a:ahLst/>
            <a:cxnLst/>
            <a:rect l="l" t="t" r="r" b="b"/>
            <a:pathLst>
              <a:path w="5178989" h="3354324">
                <a:moveTo>
                  <a:pt x="0" y="0"/>
                </a:moveTo>
                <a:lnTo>
                  <a:pt x="5178988" y="0"/>
                </a:lnTo>
                <a:lnTo>
                  <a:pt x="5178988" y="3354324"/>
                </a:lnTo>
                <a:lnTo>
                  <a:pt x="0" y="3354324"/>
                </a:lnTo>
                <a:lnTo>
                  <a:pt x="0" y="0"/>
                </a:lnTo>
                <a:close/>
              </a:path>
            </a:pathLst>
          </a:custGeom>
          <a:blipFill>
            <a:blip r:embed="rId4"/>
            <a:stretch>
              <a:fillRect/>
            </a:stretch>
          </a:blipFill>
        </p:spPr>
      </p:sp>
      <p:sp>
        <p:nvSpPr>
          <p:cNvPr id="8" name="Freeform 8"/>
          <p:cNvSpPr/>
          <p:nvPr/>
        </p:nvSpPr>
        <p:spPr>
          <a:xfrm>
            <a:off x="6696225" y="3531836"/>
            <a:ext cx="4755087" cy="4755087"/>
          </a:xfrm>
          <a:custGeom>
            <a:avLst/>
            <a:gdLst/>
            <a:ahLst/>
            <a:cxnLst/>
            <a:rect l="l" t="t" r="r" b="b"/>
            <a:pathLst>
              <a:path w="4755087" h="4755087">
                <a:moveTo>
                  <a:pt x="0" y="0"/>
                </a:moveTo>
                <a:lnTo>
                  <a:pt x="4755087" y="0"/>
                </a:lnTo>
                <a:lnTo>
                  <a:pt x="4755087" y="4755087"/>
                </a:lnTo>
                <a:lnTo>
                  <a:pt x="0" y="4755087"/>
                </a:lnTo>
                <a:lnTo>
                  <a:pt x="0" y="0"/>
                </a:lnTo>
                <a:close/>
              </a:path>
            </a:pathLst>
          </a:custGeom>
          <a:blipFill>
            <a:blip r:embed="rId5"/>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sp>
      <p:sp>
        <p:nvSpPr>
          <p:cNvPr id="3" name="AutoShape 3"/>
          <p:cNvSpPr/>
          <p:nvPr/>
        </p:nvSpPr>
        <p:spPr>
          <a:xfrm>
            <a:off x="1028701" y="6351022"/>
            <a:ext cx="16230600" cy="4762"/>
          </a:xfrm>
          <a:prstGeom prst="line">
            <a:avLst/>
          </a:prstGeom>
          <a:ln w="9525" cap="flat">
            <a:solidFill>
              <a:srgbClr val="000000"/>
            </a:solidFill>
            <a:prstDash val="solid"/>
            <a:headEnd type="none" w="sm" len="sm"/>
            <a:tailEnd type="none" w="sm" len="sm"/>
          </a:ln>
        </p:spPr>
      </p:sp>
      <p:sp>
        <p:nvSpPr>
          <p:cNvPr id="4" name="TextBox 4"/>
          <p:cNvSpPr txBox="1"/>
          <p:nvPr/>
        </p:nvSpPr>
        <p:spPr>
          <a:xfrm>
            <a:off x="1028701" y="3916928"/>
            <a:ext cx="7976732" cy="13811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Conclusion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3069321" cy="923925"/>
          </a:xfrm>
          <a:prstGeom prst="rect">
            <a:avLst/>
          </a:prstGeom>
        </p:spPr>
        <p:txBody>
          <a:bodyPr lIns="0" tIns="0" rIns="0" bIns="0" rtlCol="0" anchor="t">
            <a:spAutoFit/>
          </a:bodyPr>
          <a:lstStyle/>
          <a:p>
            <a:pPr>
              <a:lnSpc>
                <a:spcPts val="7200"/>
              </a:lnSpc>
              <a:spcBef>
                <a:spcPct val="0"/>
              </a:spcBef>
            </a:pPr>
            <a:r>
              <a:rPr lang="en-US" sz="6000">
                <a:solidFill>
                  <a:srgbClr val="000000"/>
                </a:solidFill>
                <a:latin typeface="DM Sans Bold"/>
              </a:rPr>
              <a:t>Sources</a:t>
            </a:r>
          </a:p>
        </p:txBody>
      </p:sp>
      <p:sp>
        <p:nvSpPr>
          <p:cNvPr id="3" name="AutoShape 3"/>
          <p:cNvSpPr/>
          <p:nvPr/>
        </p:nvSpPr>
        <p:spPr>
          <a:xfrm flipH="1" flipV="1">
            <a:off x="4825440" y="1028700"/>
            <a:ext cx="0" cy="8229600"/>
          </a:xfrm>
          <a:prstGeom prst="line">
            <a:avLst/>
          </a:prstGeom>
          <a:ln w="9525" cap="flat">
            <a:solidFill>
              <a:srgbClr val="000000"/>
            </a:solidFill>
            <a:prstDash val="solid"/>
            <a:headEnd type="none" w="sm" len="sm"/>
            <a:tailEnd type="none" w="sm" len="sm"/>
          </a:ln>
        </p:spPr>
      </p:sp>
      <p:sp>
        <p:nvSpPr>
          <p:cNvPr id="4" name="TextBox 4"/>
          <p:cNvSpPr txBox="1"/>
          <p:nvPr/>
        </p:nvSpPr>
        <p:spPr>
          <a:xfrm>
            <a:off x="5669945" y="1019175"/>
            <a:ext cx="11589355" cy="314325"/>
          </a:xfrm>
          <a:prstGeom prst="rect">
            <a:avLst/>
          </a:prstGeom>
        </p:spPr>
        <p:txBody>
          <a:bodyPr lIns="0" tIns="0" rIns="0" bIns="0" rtlCol="0" anchor="t">
            <a:spAutoFit/>
          </a:bodyPr>
          <a:lstStyle/>
          <a:p>
            <a:pPr>
              <a:lnSpc>
                <a:spcPts val="2400"/>
              </a:lnSpc>
            </a:pPr>
            <a:r>
              <a:rPr lang="en-US" sz="2000">
                <a:solidFill>
                  <a:srgbClr val="000000"/>
                </a:solidFill>
                <a:latin typeface="DM Sans Bold"/>
                <a:hlinkClick r:id="rId2" tooltip="https://bridgetostudy.com/s-inscrire-dans-une-universite-aux-etats-unis-guide-complet/"/>
              </a:rPr>
              <a:t>https://bridgetostudy.com/s-inscrire-dans-une-universite-aux-etats-unis-guide-complet/</a:t>
            </a:r>
          </a:p>
        </p:txBody>
      </p:sp>
      <p:sp>
        <p:nvSpPr>
          <p:cNvPr id="5" name="TextBox 5"/>
          <p:cNvSpPr txBox="1"/>
          <p:nvPr/>
        </p:nvSpPr>
        <p:spPr>
          <a:xfrm>
            <a:off x="5669945" y="1476375"/>
            <a:ext cx="11589355" cy="619125"/>
          </a:xfrm>
          <a:prstGeom prst="rect">
            <a:avLst/>
          </a:prstGeom>
        </p:spPr>
        <p:txBody>
          <a:bodyPr lIns="0" tIns="0" rIns="0" bIns="0" rtlCol="0" anchor="t">
            <a:spAutoFit/>
          </a:bodyPr>
          <a:lstStyle/>
          <a:p>
            <a:pPr>
              <a:lnSpc>
                <a:spcPts val="2400"/>
              </a:lnSpc>
            </a:pPr>
            <a:r>
              <a:rPr lang="en-US" sz="2000">
                <a:solidFill>
                  <a:srgbClr val="000000"/>
                </a:solidFill>
                <a:latin typeface="DM Sans Bold"/>
                <a:hlinkClick r:id="rId3" tooltip="https://www.touteleurope.eu/fonctionnement-de-l-ue/la-procedure-d-adhesion-a-l-union-europeenne/"/>
              </a:rPr>
              <a:t>https://www.touteleurope.eu/fonctionnement-de-l-ue/la-procedure-d-adhesion-a-l-union-europeenne/</a:t>
            </a:r>
          </a:p>
        </p:txBody>
      </p:sp>
      <p:sp>
        <p:nvSpPr>
          <p:cNvPr id="6" name="TextBox 6"/>
          <p:cNvSpPr txBox="1"/>
          <p:nvPr/>
        </p:nvSpPr>
        <p:spPr>
          <a:xfrm>
            <a:off x="5669945" y="2238375"/>
            <a:ext cx="11589355" cy="619125"/>
          </a:xfrm>
          <a:prstGeom prst="rect">
            <a:avLst/>
          </a:prstGeom>
        </p:spPr>
        <p:txBody>
          <a:bodyPr lIns="0" tIns="0" rIns="0" bIns="0" rtlCol="0" anchor="t">
            <a:spAutoFit/>
          </a:bodyPr>
          <a:lstStyle/>
          <a:p>
            <a:pPr>
              <a:lnSpc>
                <a:spcPts val="2400"/>
              </a:lnSpc>
            </a:pPr>
            <a:r>
              <a:rPr lang="en-US" sz="2000">
                <a:solidFill>
                  <a:srgbClr val="000000"/>
                </a:solidFill>
                <a:latin typeface="DM Sans Bold"/>
                <a:hlinkClick r:id="rId4" tooltip="https://education.ec.europa.eu/education-levels/higher-education/inclusive-and-connected-higher-education/bologna-process"/>
              </a:rPr>
              <a:t>https://education.ec.europa.eu/education-levels/higher-education/inclusive-and-connected-higher-education/bologna-process</a:t>
            </a:r>
          </a:p>
        </p:txBody>
      </p:sp>
      <p:sp>
        <p:nvSpPr>
          <p:cNvPr id="7" name="TextBox 7"/>
          <p:cNvSpPr txBox="1"/>
          <p:nvPr/>
        </p:nvSpPr>
        <p:spPr>
          <a:xfrm>
            <a:off x="5669945" y="3000375"/>
            <a:ext cx="11589355" cy="314325"/>
          </a:xfrm>
          <a:prstGeom prst="rect">
            <a:avLst/>
          </a:prstGeom>
        </p:spPr>
        <p:txBody>
          <a:bodyPr lIns="0" tIns="0" rIns="0" bIns="0" rtlCol="0" anchor="t">
            <a:spAutoFit/>
          </a:bodyPr>
          <a:lstStyle/>
          <a:p>
            <a:pPr>
              <a:lnSpc>
                <a:spcPts val="2400"/>
              </a:lnSpc>
            </a:pPr>
            <a:r>
              <a:rPr lang="en-US" sz="2000">
                <a:solidFill>
                  <a:srgbClr val="000000"/>
                </a:solidFill>
                <a:latin typeface="DM Sans Bold"/>
                <a:hlinkClick r:id="rId4" tooltip="https://education.ec.europa.eu/education-levels/higher-education/inclusive-and-connected-higher-education/bologna-process"/>
              </a:rPr>
              <a:t>https://thebestschools.org/degrees/college-degree-levels/</a:t>
            </a:r>
          </a:p>
        </p:txBody>
      </p:sp>
      <p:sp>
        <p:nvSpPr>
          <p:cNvPr id="8" name="TextBox 8"/>
          <p:cNvSpPr txBox="1"/>
          <p:nvPr/>
        </p:nvSpPr>
        <p:spPr>
          <a:xfrm>
            <a:off x="5669945" y="3457575"/>
            <a:ext cx="11589355" cy="619125"/>
          </a:xfrm>
          <a:prstGeom prst="rect">
            <a:avLst/>
          </a:prstGeom>
        </p:spPr>
        <p:txBody>
          <a:bodyPr lIns="0" tIns="0" rIns="0" bIns="0" rtlCol="0" anchor="t">
            <a:spAutoFit/>
          </a:bodyPr>
          <a:lstStyle/>
          <a:p>
            <a:pPr>
              <a:lnSpc>
                <a:spcPts val="2400"/>
              </a:lnSpc>
            </a:pPr>
            <a:r>
              <a:rPr lang="en-US" sz="2000">
                <a:solidFill>
                  <a:srgbClr val="000000"/>
                </a:solidFill>
                <a:latin typeface="DM Sans Bold"/>
                <a:hlinkClick r:id="rId4" tooltip="https://education.ec.europa.eu/education-levels/higher-education/inclusive-and-connected-higher-education/bologna-process"/>
              </a:rPr>
              <a:t>https://bigfuture.collegeboard.org/plan-for-college/college-basics/college-classes/quick-guide-your-college-degree-options</a:t>
            </a:r>
          </a:p>
        </p:txBody>
      </p:sp>
      <p:sp>
        <p:nvSpPr>
          <p:cNvPr id="9" name="TextBox 9"/>
          <p:cNvSpPr txBox="1"/>
          <p:nvPr/>
        </p:nvSpPr>
        <p:spPr>
          <a:xfrm>
            <a:off x="5669945" y="4219575"/>
            <a:ext cx="11589355" cy="619125"/>
          </a:xfrm>
          <a:prstGeom prst="rect">
            <a:avLst/>
          </a:prstGeom>
        </p:spPr>
        <p:txBody>
          <a:bodyPr lIns="0" tIns="0" rIns="0" bIns="0" rtlCol="0" anchor="t">
            <a:spAutoFit/>
          </a:bodyPr>
          <a:lstStyle/>
          <a:p>
            <a:pPr>
              <a:lnSpc>
                <a:spcPts val="2400"/>
              </a:lnSpc>
            </a:pPr>
            <a:r>
              <a:rPr lang="en-US" sz="2000">
                <a:solidFill>
                  <a:srgbClr val="000000"/>
                </a:solidFill>
                <a:latin typeface="DM Sans Bold"/>
                <a:hlinkClick r:id="rId4" tooltip="https://education.ec.europa.eu/education-levels/higher-education/inclusive-and-connected-higher-education/bologna-process"/>
              </a:rPr>
              <a:t>https://www.usnews.com/education/best-colleges/articles/a-guide-to-different-college-degrees</a:t>
            </a:r>
          </a:p>
        </p:txBody>
      </p:sp>
      <p:sp>
        <p:nvSpPr>
          <p:cNvPr id="10" name="TextBox 10"/>
          <p:cNvSpPr txBox="1"/>
          <p:nvPr/>
        </p:nvSpPr>
        <p:spPr>
          <a:xfrm>
            <a:off x="5669945" y="4981575"/>
            <a:ext cx="11589355" cy="619125"/>
          </a:xfrm>
          <a:prstGeom prst="rect">
            <a:avLst/>
          </a:prstGeom>
        </p:spPr>
        <p:txBody>
          <a:bodyPr lIns="0" tIns="0" rIns="0" bIns="0" rtlCol="0" anchor="t">
            <a:spAutoFit/>
          </a:bodyPr>
          <a:lstStyle/>
          <a:p>
            <a:pPr>
              <a:lnSpc>
                <a:spcPts val="2400"/>
              </a:lnSpc>
            </a:pPr>
            <a:r>
              <a:rPr lang="en-US" sz="2000">
                <a:solidFill>
                  <a:srgbClr val="000000"/>
                </a:solidFill>
                <a:latin typeface="DM Sans Bold"/>
                <a:hlinkClick r:id="rId4" tooltip="https://education.ec.europa.eu/education-levels/higher-education/inclusive-and-connected-higher-education/bologna-process"/>
              </a:rPr>
              <a:t>https://www.bachelorsportal.com/articles/3067/short-guide-on-the-different-types-of-degrees-you-can-earn-after-highschool.html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3570387" y="-1491388"/>
            <a:ext cx="15529570" cy="15335451"/>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sp>
      <p:sp>
        <p:nvSpPr>
          <p:cNvPr id="3" name="TextBox 3"/>
          <p:cNvSpPr txBox="1"/>
          <p:nvPr/>
        </p:nvSpPr>
        <p:spPr>
          <a:xfrm>
            <a:off x="1028700" y="6816799"/>
            <a:ext cx="9629271" cy="523875"/>
          </a:xfrm>
          <a:prstGeom prst="rect">
            <a:avLst/>
          </a:prstGeom>
        </p:spPr>
        <p:txBody>
          <a:bodyPr lIns="0" tIns="0" rIns="0" bIns="0" rtlCol="0" anchor="t">
            <a:spAutoFit/>
          </a:bodyPr>
          <a:lstStyle/>
          <a:p>
            <a:pPr>
              <a:lnSpc>
                <a:spcPts val="4200"/>
              </a:lnSpc>
            </a:pPr>
            <a:r>
              <a:rPr lang="en-US" sz="3000">
                <a:solidFill>
                  <a:srgbClr val="000000"/>
                </a:solidFill>
                <a:latin typeface="DM Sans"/>
              </a:rPr>
              <a:t>Thank you for your attention!</a:t>
            </a:r>
          </a:p>
        </p:txBody>
      </p:sp>
      <p:sp>
        <p:nvSpPr>
          <p:cNvPr id="4" name="AutoShape 4"/>
          <p:cNvSpPr/>
          <p:nvPr/>
        </p:nvSpPr>
        <p:spPr>
          <a:xfrm>
            <a:off x="1028701" y="6351022"/>
            <a:ext cx="16230600" cy="4762"/>
          </a:xfrm>
          <a:prstGeom prst="line">
            <a:avLst/>
          </a:prstGeom>
          <a:ln w="9525" cap="flat">
            <a:solidFill>
              <a:srgbClr val="000000"/>
            </a:solidFill>
            <a:prstDash val="solid"/>
            <a:headEnd type="none" w="sm" len="sm"/>
            <a:tailEnd type="none" w="sm" len="sm"/>
          </a:ln>
        </p:spPr>
      </p:sp>
      <p:sp>
        <p:nvSpPr>
          <p:cNvPr id="5" name="TextBox 5"/>
          <p:cNvSpPr txBox="1"/>
          <p:nvPr/>
        </p:nvSpPr>
        <p:spPr>
          <a:xfrm>
            <a:off x="1028701" y="3916928"/>
            <a:ext cx="7976732" cy="13811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Q&amp;A Session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3"/>
            <a:stretch>
              <a:fillRect/>
            </a:stretch>
          </a:blipFill>
        </p:spPr>
      </p:sp>
      <p:sp>
        <p:nvSpPr>
          <p:cNvPr id="3" name="TextBox 3"/>
          <p:cNvSpPr txBox="1"/>
          <p:nvPr/>
        </p:nvSpPr>
        <p:spPr>
          <a:xfrm>
            <a:off x="1409573" y="1459966"/>
            <a:ext cx="6024896" cy="13811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0000"/>
                </a:solidFill>
                <a:latin typeface="DM Sans Bold"/>
              </a:rPr>
              <a:t>Overview</a:t>
            </a:r>
          </a:p>
        </p:txBody>
      </p:sp>
      <p:grpSp>
        <p:nvGrpSpPr>
          <p:cNvPr id="4" name="Group 4"/>
          <p:cNvGrpSpPr/>
          <p:nvPr/>
        </p:nvGrpSpPr>
        <p:grpSpPr>
          <a:xfrm>
            <a:off x="1409573" y="4429173"/>
            <a:ext cx="6024896" cy="5281002"/>
            <a:chOff x="0" y="0"/>
            <a:chExt cx="8033195" cy="7041336"/>
          </a:xfrm>
        </p:grpSpPr>
        <p:sp>
          <p:nvSpPr>
            <p:cNvPr id="5" name="TextBox 5"/>
            <p:cNvSpPr txBox="1"/>
            <p:nvPr/>
          </p:nvSpPr>
          <p:spPr>
            <a:xfrm>
              <a:off x="0" y="-66675"/>
              <a:ext cx="8033195" cy="676275"/>
            </a:xfrm>
            <a:prstGeom prst="rect">
              <a:avLst/>
            </a:prstGeom>
          </p:spPr>
          <p:txBody>
            <a:bodyPr lIns="0" tIns="0" rIns="0" bIns="0" rtlCol="0" anchor="t">
              <a:spAutoFit/>
            </a:bodyPr>
            <a:lstStyle/>
            <a:p>
              <a:pPr marL="647700" lvl="1" indent="-323850">
                <a:lnSpc>
                  <a:spcPts val="4200"/>
                </a:lnSpc>
                <a:buFont typeface="Arial"/>
                <a:buChar char="•"/>
              </a:pPr>
              <a:r>
                <a:rPr lang="en-US" sz="3000" u="none">
                  <a:solidFill>
                    <a:srgbClr val="000000"/>
                  </a:solidFill>
                  <a:latin typeface="DM Sans"/>
                </a:rPr>
                <a:t>Introduction</a:t>
              </a:r>
            </a:p>
          </p:txBody>
        </p:sp>
        <p:sp>
          <p:nvSpPr>
            <p:cNvPr id="6" name="TextBox 6"/>
            <p:cNvSpPr txBox="1"/>
            <p:nvPr/>
          </p:nvSpPr>
          <p:spPr>
            <a:xfrm>
              <a:off x="0" y="852881"/>
              <a:ext cx="8033195" cy="6762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University vs College</a:t>
              </a:r>
            </a:p>
          </p:txBody>
        </p:sp>
        <p:sp>
          <p:nvSpPr>
            <p:cNvPr id="7" name="TextBox 7"/>
            <p:cNvSpPr txBox="1"/>
            <p:nvPr/>
          </p:nvSpPr>
          <p:spPr>
            <a:xfrm>
              <a:off x="0" y="1772437"/>
              <a:ext cx="8033195" cy="6762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Degre Structure</a:t>
              </a:r>
            </a:p>
          </p:txBody>
        </p:sp>
        <p:sp>
          <p:nvSpPr>
            <p:cNvPr id="8" name="TextBox 8"/>
            <p:cNvSpPr txBox="1"/>
            <p:nvPr/>
          </p:nvSpPr>
          <p:spPr>
            <a:xfrm>
              <a:off x="0" y="2691993"/>
              <a:ext cx="8033195" cy="6762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Tuition And financing </a:t>
              </a:r>
            </a:p>
          </p:txBody>
        </p:sp>
        <p:sp>
          <p:nvSpPr>
            <p:cNvPr id="9" name="TextBox 9"/>
            <p:cNvSpPr txBox="1"/>
            <p:nvPr/>
          </p:nvSpPr>
          <p:spPr>
            <a:xfrm>
              <a:off x="0" y="3611549"/>
              <a:ext cx="8033195" cy="6762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Admissions and selection</a:t>
              </a:r>
            </a:p>
          </p:txBody>
        </p:sp>
        <p:sp>
          <p:nvSpPr>
            <p:cNvPr id="10" name="TextBox 10"/>
            <p:cNvSpPr txBox="1"/>
            <p:nvPr/>
          </p:nvSpPr>
          <p:spPr>
            <a:xfrm>
              <a:off x="0" y="5450661"/>
              <a:ext cx="8033195" cy="6762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Conclusion</a:t>
              </a:r>
            </a:p>
          </p:txBody>
        </p:sp>
        <p:sp>
          <p:nvSpPr>
            <p:cNvPr id="11" name="TextBox 11"/>
            <p:cNvSpPr txBox="1"/>
            <p:nvPr/>
          </p:nvSpPr>
          <p:spPr>
            <a:xfrm>
              <a:off x="0" y="4531105"/>
              <a:ext cx="8033195" cy="6762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Teaching and learning style</a:t>
              </a:r>
            </a:p>
          </p:txBody>
        </p:sp>
        <p:sp>
          <p:nvSpPr>
            <p:cNvPr id="12" name="TextBox 12"/>
            <p:cNvSpPr txBox="1"/>
            <p:nvPr/>
          </p:nvSpPr>
          <p:spPr>
            <a:xfrm>
              <a:off x="0" y="6365061"/>
              <a:ext cx="8033195" cy="6762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Q&amp;A</a:t>
              </a:r>
            </a:p>
          </p:txBody>
        </p:sp>
      </p:grpSp>
      <p:sp>
        <p:nvSpPr>
          <p:cNvPr id="13" name="AutoShape 13"/>
          <p:cNvSpPr/>
          <p:nvPr/>
        </p:nvSpPr>
        <p:spPr>
          <a:xfrm>
            <a:off x="1409573" y="3629073"/>
            <a:ext cx="15115652" cy="0"/>
          </a:xfrm>
          <a:prstGeom prst="line">
            <a:avLst/>
          </a:prstGeom>
          <a:ln w="9525" cap="flat">
            <a:solidFill>
              <a:srgbClr val="000000"/>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3"/>
            <a:stretch>
              <a:fillRect/>
            </a:stretch>
          </a:blipFill>
        </p:spPr>
      </p:sp>
      <p:sp>
        <p:nvSpPr>
          <p:cNvPr id="3" name="AutoShape 3"/>
          <p:cNvSpPr/>
          <p:nvPr/>
        </p:nvSpPr>
        <p:spPr>
          <a:xfrm>
            <a:off x="1028701" y="6351022"/>
            <a:ext cx="16230600" cy="4762"/>
          </a:xfrm>
          <a:prstGeom prst="line">
            <a:avLst/>
          </a:prstGeom>
          <a:ln w="9525" cap="flat">
            <a:solidFill>
              <a:srgbClr val="000000"/>
            </a:solidFill>
            <a:prstDash val="solid"/>
            <a:headEnd type="none" w="sm" len="sm"/>
            <a:tailEnd type="none" w="sm" len="sm"/>
          </a:ln>
        </p:spPr>
      </p:sp>
      <p:sp>
        <p:nvSpPr>
          <p:cNvPr id="4" name="TextBox 4"/>
          <p:cNvSpPr txBox="1"/>
          <p:nvPr/>
        </p:nvSpPr>
        <p:spPr>
          <a:xfrm>
            <a:off x="1028701" y="3916928"/>
            <a:ext cx="7976732" cy="13811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Introduction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0" y="0"/>
            <a:ext cx="5314137" cy="10287000"/>
          </a:xfrm>
          <a:custGeom>
            <a:avLst/>
            <a:gdLst/>
            <a:ahLst/>
            <a:cxnLst/>
            <a:rect l="l" t="t" r="r" b="b"/>
            <a:pathLst>
              <a:path w="5314137" h="10287000">
                <a:moveTo>
                  <a:pt x="0" y="0"/>
                </a:moveTo>
                <a:lnTo>
                  <a:pt x="5314137" y="0"/>
                </a:lnTo>
                <a:lnTo>
                  <a:pt x="5314137" y="10287000"/>
                </a:lnTo>
                <a:lnTo>
                  <a:pt x="0" y="10287000"/>
                </a:lnTo>
                <a:lnTo>
                  <a:pt x="0" y="0"/>
                </a:lnTo>
                <a:close/>
              </a:path>
            </a:pathLst>
          </a:custGeom>
          <a:blipFill>
            <a:blip r:embed="rId3"/>
            <a:stretch>
              <a:fillRect/>
            </a:stretch>
          </a:blipFill>
        </p:spPr>
      </p:sp>
      <p:sp>
        <p:nvSpPr>
          <p:cNvPr id="3" name="TextBox 3"/>
          <p:cNvSpPr txBox="1"/>
          <p:nvPr/>
        </p:nvSpPr>
        <p:spPr>
          <a:xfrm>
            <a:off x="6351416" y="1019175"/>
            <a:ext cx="10907884" cy="27527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University vs College</a:t>
            </a:r>
          </a:p>
        </p:txBody>
      </p:sp>
      <p:grpSp>
        <p:nvGrpSpPr>
          <p:cNvPr id="4" name="Group 4"/>
          <p:cNvGrpSpPr/>
          <p:nvPr/>
        </p:nvGrpSpPr>
        <p:grpSpPr>
          <a:xfrm>
            <a:off x="6351416" y="4483687"/>
            <a:ext cx="4691785" cy="4100801"/>
            <a:chOff x="0" y="0"/>
            <a:chExt cx="6255713" cy="5467734"/>
          </a:xfrm>
        </p:grpSpPr>
        <p:sp>
          <p:nvSpPr>
            <p:cNvPr id="5" name="TextBox 5"/>
            <p:cNvSpPr txBox="1"/>
            <p:nvPr/>
          </p:nvSpPr>
          <p:spPr>
            <a:xfrm>
              <a:off x="1933684" y="-76200"/>
              <a:ext cx="2388346" cy="880534"/>
            </a:xfrm>
            <a:prstGeom prst="rect">
              <a:avLst/>
            </a:prstGeom>
          </p:spPr>
          <p:txBody>
            <a:bodyPr lIns="0" tIns="0" rIns="0" bIns="0" rtlCol="0" anchor="t">
              <a:spAutoFit/>
            </a:bodyPr>
            <a:lstStyle/>
            <a:p>
              <a:pPr algn="l">
                <a:lnSpc>
                  <a:spcPts val="5599"/>
                </a:lnSpc>
              </a:pPr>
              <a:r>
                <a:rPr lang="en-US" sz="3999">
                  <a:solidFill>
                    <a:srgbClr val="000000"/>
                  </a:solidFill>
                  <a:latin typeface="DM Sans Bold"/>
                </a:rPr>
                <a:t>THE US</a:t>
              </a:r>
            </a:p>
          </p:txBody>
        </p:sp>
        <p:sp>
          <p:nvSpPr>
            <p:cNvPr id="6" name="TextBox 6"/>
            <p:cNvSpPr txBox="1"/>
            <p:nvPr/>
          </p:nvSpPr>
          <p:spPr>
            <a:xfrm>
              <a:off x="0" y="1415376"/>
              <a:ext cx="6255713" cy="4052358"/>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DM Sans"/>
                </a:rPr>
                <a:t>Used interchangeably</a:t>
              </a:r>
            </a:p>
            <a:p>
              <a:pPr algn="ctr">
                <a:lnSpc>
                  <a:spcPts val="3499"/>
                </a:lnSpc>
                <a:spcBef>
                  <a:spcPct val="0"/>
                </a:spcBef>
              </a:pPr>
              <a:endParaRPr lang="en-US" sz="2499">
                <a:solidFill>
                  <a:srgbClr val="000000"/>
                </a:solidFill>
                <a:latin typeface="DM Sans"/>
              </a:endParaRPr>
            </a:p>
            <a:p>
              <a:pPr algn="ctr">
                <a:lnSpc>
                  <a:spcPts val="3499"/>
                </a:lnSpc>
                <a:spcBef>
                  <a:spcPct val="0"/>
                </a:spcBef>
              </a:pPr>
              <a:r>
                <a:rPr lang="en-US" sz="2499">
                  <a:solidFill>
                    <a:srgbClr val="000000"/>
                  </a:solidFill>
                  <a:latin typeface="DM Sans"/>
                </a:rPr>
                <a:t>College covers wide range of institutions</a:t>
              </a:r>
            </a:p>
            <a:p>
              <a:pPr algn="ctr">
                <a:lnSpc>
                  <a:spcPts val="3499"/>
                </a:lnSpc>
                <a:spcBef>
                  <a:spcPct val="0"/>
                </a:spcBef>
              </a:pPr>
              <a:endParaRPr lang="en-US" sz="2499">
                <a:solidFill>
                  <a:srgbClr val="000000"/>
                </a:solidFill>
                <a:latin typeface="DM Sans"/>
              </a:endParaRPr>
            </a:p>
            <a:p>
              <a:pPr algn="ctr">
                <a:lnSpc>
                  <a:spcPts val="3499"/>
                </a:lnSpc>
                <a:spcBef>
                  <a:spcPct val="0"/>
                </a:spcBef>
              </a:pPr>
              <a:r>
                <a:rPr lang="en-US" sz="2499">
                  <a:solidFill>
                    <a:srgbClr val="000000"/>
                  </a:solidFill>
                  <a:latin typeface="DM Sans"/>
                </a:rPr>
                <a:t>Offers both undergraduate and graduate degrees</a:t>
              </a:r>
            </a:p>
          </p:txBody>
        </p:sp>
      </p:grpSp>
      <p:grpSp>
        <p:nvGrpSpPr>
          <p:cNvPr id="7" name="Group 7"/>
          <p:cNvGrpSpPr/>
          <p:nvPr/>
        </p:nvGrpSpPr>
        <p:grpSpPr>
          <a:xfrm>
            <a:off x="12567515" y="4483687"/>
            <a:ext cx="4691785" cy="5415251"/>
            <a:chOff x="0" y="0"/>
            <a:chExt cx="6255713" cy="7220334"/>
          </a:xfrm>
        </p:grpSpPr>
        <p:sp>
          <p:nvSpPr>
            <p:cNvPr id="8" name="TextBox 8"/>
            <p:cNvSpPr txBox="1"/>
            <p:nvPr/>
          </p:nvSpPr>
          <p:spPr>
            <a:xfrm>
              <a:off x="1776655" y="-76200"/>
              <a:ext cx="2702404" cy="880534"/>
            </a:xfrm>
            <a:prstGeom prst="rect">
              <a:avLst/>
            </a:prstGeom>
          </p:spPr>
          <p:txBody>
            <a:bodyPr lIns="0" tIns="0" rIns="0" bIns="0" rtlCol="0" anchor="t">
              <a:spAutoFit/>
            </a:bodyPr>
            <a:lstStyle/>
            <a:p>
              <a:pPr algn="l">
                <a:lnSpc>
                  <a:spcPts val="5599"/>
                </a:lnSpc>
              </a:pPr>
              <a:r>
                <a:rPr lang="en-US" sz="3999">
                  <a:solidFill>
                    <a:srgbClr val="000000"/>
                  </a:solidFill>
                  <a:latin typeface="DM Sans Bold"/>
                </a:rPr>
                <a:t>EUROPE</a:t>
              </a:r>
            </a:p>
          </p:txBody>
        </p:sp>
        <p:sp>
          <p:nvSpPr>
            <p:cNvPr id="9" name="TextBox 9"/>
            <p:cNvSpPr txBox="1"/>
            <p:nvPr/>
          </p:nvSpPr>
          <p:spPr>
            <a:xfrm>
              <a:off x="0" y="1415376"/>
              <a:ext cx="6255713" cy="5804958"/>
            </a:xfrm>
            <a:prstGeom prst="rect">
              <a:avLst/>
            </a:prstGeom>
          </p:spPr>
          <p:txBody>
            <a:bodyPr lIns="0" tIns="0" rIns="0" bIns="0" rtlCol="0" anchor="t">
              <a:spAutoFit/>
            </a:bodyPr>
            <a:lstStyle/>
            <a:p>
              <a:pPr algn="ctr">
                <a:lnSpc>
                  <a:spcPts val="3499"/>
                </a:lnSpc>
              </a:pPr>
              <a:r>
                <a:rPr lang="en-US" sz="2499">
                  <a:solidFill>
                    <a:srgbClr val="000000"/>
                  </a:solidFill>
                  <a:latin typeface="DM Sans"/>
                </a:rPr>
                <a:t>Standardized nomenclature</a:t>
              </a:r>
            </a:p>
            <a:p>
              <a:pPr algn="ctr">
                <a:lnSpc>
                  <a:spcPts val="3499"/>
                </a:lnSpc>
              </a:pPr>
              <a:endParaRPr lang="en-US" sz="2499">
                <a:solidFill>
                  <a:srgbClr val="000000"/>
                </a:solidFill>
                <a:latin typeface="DM Sans"/>
              </a:endParaRPr>
            </a:p>
            <a:p>
              <a:pPr algn="ctr">
                <a:lnSpc>
                  <a:spcPts val="3499"/>
                </a:lnSpc>
              </a:pPr>
              <a:r>
                <a:rPr lang="en-US" sz="2499">
                  <a:solidFill>
                    <a:srgbClr val="000000"/>
                  </a:solidFill>
                  <a:latin typeface="DM Sans"/>
                </a:rPr>
                <a:t>College for secondary education or vocational training</a:t>
              </a:r>
            </a:p>
            <a:p>
              <a:pPr algn="ctr">
                <a:lnSpc>
                  <a:spcPts val="3499"/>
                </a:lnSpc>
              </a:pPr>
              <a:endParaRPr lang="en-US" sz="2499">
                <a:solidFill>
                  <a:srgbClr val="000000"/>
                </a:solidFill>
                <a:latin typeface="DM Sans"/>
              </a:endParaRPr>
            </a:p>
            <a:p>
              <a:pPr algn="ctr">
                <a:lnSpc>
                  <a:spcPts val="3499"/>
                </a:lnSpc>
              </a:pPr>
              <a:r>
                <a:rPr lang="en-US" sz="2499">
                  <a:solidFill>
                    <a:srgbClr val="000000"/>
                  </a:solidFill>
                  <a:latin typeface="DM Sans"/>
                </a:rPr>
                <a:t>College Does not grant degrees</a:t>
              </a:r>
            </a:p>
            <a:p>
              <a:pPr algn="ctr">
                <a:lnSpc>
                  <a:spcPts val="3499"/>
                </a:lnSpc>
              </a:pPr>
              <a:endParaRPr lang="en-US" sz="2499">
                <a:solidFill>
                  <a:srgbClr val="000000"/>
                </a:solidFill>
                <a:latin typeface="DM Sans"/>
              </a:endParaRPr>
            </a:p>
            <a:p>
              <a:pPr algn="ctr">
                <a:lnSpc>
                  <a:spcPts val="3499"/>
                </a:lnSpc>
              </a:pPr>
              <a:r>
                <a:rPr lang="en-US" sz="2499">
                  <a:solidFill>
                    <a:srgbClr val="000000"/>
                  </a:solidFill>
                  <a:latin typeface="DM Sans"/>
                </a:rPr>
                <a:t>University grants academic degrees</a:t>
              </a:r>
            </a:p>
            <a:p>
              <a:pPr algn="ctr">
                <a:lnSpc>
                  <a:spcPts val="3499"/>
                </a:lnSpc>
                <a:spcBef>
                  <a:spcPct val="0"/>
                </a:spcBef>
              </a:pPr>
              <a:endParaRPr lang="en-US" sz="2499">
                <a:solidFill>
                  <a:srgbClr val="000000"/>
                </a:solidFill>
                <a:latin typeface="DM Sans"/>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3570387" y="-1491388"/>
            <a:ext cx="15529570" cy="15335451"/>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3"/>
            <a:stretch>
              <a:fillRect/>
            </a:stretch>
          </a:blipFill>
        </p:spPr>
      </p:sp>
      <p:sp>
        <p:nvSpPr>
          <p:cNvPr id="3" name="Freeform 3"/>
          <p:cNvSpPr/>
          <p:nvPr/>
        </p:nvSpPr>
        <p:spPr>
          <a:xfrm>
            <a:off x="13395079" y="3388499"/>
            <a:ext cx="3864221" cy="2454422"/>
          </a:xfrm>
          <a:custGeom>
            <a:avLst/>
            <a:gdLst/>
            <a:ahLst/>
            <a:cxnLst/>
            <a:rect l="l" t="t" r="r" b="b"/>
            <a:pathLst>
              <a:path w="3864221" h="2454422">
                <a:moveTo>
                  <a:pt x="0" y="0"/>
                </a:moveTo>
                <a:lnTo>
                  <a:pt x="3864221" y="0"/>
                </a:lnTo>
                <a:lnTo>
                  <a:pt x="3864221" y="2454422"/>
                </a:lnTo>
                <a:lnTo>
                  <a:pt x="0" y="2454422"/>
                </a:lnTo>
                <a:lnTo>
                  <a:pt x="0" y="0"/>
                </a:lnTo>
                <a:close/>
              </a:path>
            </a:pathLst>
          </a:custGeom>
          <a:blipFill>
            <a:blip r:embed="rId4"/>
            <a:stretch>
              <a:fillRect/>
            </a:stretch>
          </a:blipFill>
        </p:spPr>
      </p:sp>
      <p:sp>
        <p:nvSpPr>
          <p:cNvPr id="4" name="Freeform 4"/>
          <p:cNvSpPr/>
          <p:nvPr/>
        </p:nvSpPr>
        <p:spPr>
          <a:xfrm>
            <a:off x="1028700" y="6176337"/>
            <a:ext cx="3864221" cy="3081963"/>
          </a:xfrm>
          <a:custGeom>
            <a:avLst/>
            <a:gdLst/>
            <a:ahLst/>
            <a:cxnLst/>
            <a:rect l="l" t="t" r="r" b="b"/>
            <a:pathLst>
              <a:path w="3864221" h="3081963">
                <a:moveTo>
                  <a:pt x="0" y="0"/>
                </a:moveTo>
                <a:lnTo>
                  <a:pt x="3864221" y="0"/>
                </a:lnTo>
                <a:lnTo>
                  <a:pt x="3864221" y="3081963"/>
                </a:lnTo>
                <a:lnTo>
                  <a:pt x="0" y="3081963"/>
                </a:lnTo>
                <a:lnTo>
                  <a:pt x="0" y="0"/>
                </a:lnTo>
                <a:close/>
              </a:path>
            </a:pathLst>
          </a:custGeom>
          <a:blipFill>
            <a:blip r:embed="rId5"/>
            <a:stretch>
              <a:fillRect/>
            </a:stretch>
          </a:blipFill>
        </p:spPr>
      </p:sp>
      <p:sp>
        <p:nvSpPr>
          <p:cNvPr id="5" name="TextBox 5"/>
          <p:cNvSpPr txBox="1"/>
          <p:nvPr/>
        </p:nvSpPr>
        <p:spPr>
          <a:xfrm>
            <a:off x="1028700" y="1019175"/>
            <a:ext cx="9524589" cy="13811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Degree structure</a:t>
            </a:r>
          </a:p>
        </p:txBody>
      </p:sp>
      <p:sp>
        <p:nvSpPr>
          <p:cNvPr id="6" name="TextBox 6"/>
          <p:cNvSpPr txBox="1"/>
          <p:nvPr/>
        </p:nvSpPr>
        <p:spPr>
          <a:xfrm>
            <a:off x="1028700" y="3929322"/>
            <a:ext cx="11632718" cy="1315626"/>
          </a:xfrm>
          <a:prstGeom prst="rect">
            <a:avLst/>
          </a:prstGeom>
        </p:spPr>
        <p:txBody>
          <a:bodyPr lIns="0" tIns="0" rIns="0" bIns="0" rtlCol="0" anchor="t">
            <a:spAutoFit/>
          </a:bodyPr>
          <a:lstStyle/>
          <a:p>
            <a:pPr algn="just">
              <a:lnSpc>
                <a:spcPts val="3521"/>
              </a:lnSpc>
            </a:pPr>
            <a:r>
              <a:rPr lang="en-US" sz="2515">
                <a:solidFill>
                  <a:srgbClr val="000000"/>
                </a:solidFill>
                <a:latin typeface="DM Sans"/>
              </a:rPr>
              <a:t>The US degree structure offers flexibility and diversity, starting with a four-year undergraduate program and extending to postgraduate programs like master's, professional, and doctoral degrees.</a:t>
            </a:r>
          </a:p>
        </p:txBody>
      </p:sp>
      <p:sp>
        <p:nvSpPr>
          <p:cNvPr id="7" name="TextBox 7"/>
          <p:cNvSpPr txBox="1"/>
          <p:nvPr/>
        </p:nvSpPr>
        <p:spPr>
          <a:xfrm>
            <a:off x="5626582" y="6810538"/>
            <a:ext cx="11632718" cy="1756412"/>
          </a:xfrm>
          <a:prstGeom prst="rect">
            <a:avLst/>
          </a:prstGeom>
        </p:spPr>
        <p:txBody>
          <a:bodyPr lIns="0" tIns="0" rIns="0" bIns="0" rtlCol="0" anchor="t">
            <a:spAutoFit/>
          </a:bodyPr>
          <a:lstStyle/>
          <a:p>
            <a:pPr algn="just">
              <a:lnSpc>
                <a:spcPts val="3521"/>
              </a:lnSpc>
            </a:pPr>
            <a:r>
              <a:rPr lang="en-US" sz="2515">
                <a:solidFill>
                  <a:srgbClr val="000000"/>
                </a:solidFill>
                <a:latin typeface="DM Sans"/>
              </a:rPr>
              <a:t>The Bologna Process in Europe has standardized the education system, reducing bachelor's to three years, simplifying the educational process and enabling quicker entry into the labor market, but necessitating early career decisions.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2152296">
            <a:off x="678347" y="442567"/>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3"/>
            <a:stretch>
              <a:fillRect/>
            </a:stretch>
          </a:blipFill>
        </p:spPr>
      </p:sp>
      <p:sp>
        <p:nvSpPr>
          <p:cNvPr id="3" name="Freeform 3"/>
          <p:cNvSpPr/>
          <p:nvPr/>
        </p:nvSpPr>
        <p:spPr>
          <a:xfrm>
            <a:off x="9989526" y="0"/>
            <a:ext cx="8298474" cy="10287000"/>
          </a:xfrm>
          <a:custGeom>
            <a:avLst/>
            <a:gdLst/>
            <a:ahLst/>
            <a:cxnLst/>
            <a:rect l="l" t="t" r="r" b="b"/>
            <a:pathLst>
              <a:path w="8298474" h="10287000">
                <a:moveTo>
                  <a:pt x="0" y="0"/>
                </a:moveTo>
                <a:lnTo>
                  <a:pt x="8298474" y="0"/>
                </a:lnTo>
                <a:lnTo>
                  <a:pt x="8298474" y="10287000"/>
                </a:lnTo>
                <a:lnTo>
                  <a:pt x="0" y="10287000"/>
                </a:lnTo>
                <a:lnTo>
                  <a:pt x="0" y="0"/>
                </a:lnTo>
                <a:close/>
              </a:path>
            </a:pathLst>
          </a:custGeom>
          <a:blipFill>
            <a:blip r:embed="rId4"/>
            <a:stretch>
              <a:fillRect l="-23962"/>
            </a:stretch>
          </a:blipFill>
        </p:spPr>
      </p:sp>
      <p:sp>
        <p:nvSpPr>
          <p:cNvPr id="4" name="TextBox 4"/>
          <p:cNvSpPr txBox="1"/>
          <p:nvPr/>
        </p:nvSpPr>
        <p:spPr>
          <a:xfrm>
            <a:off x="1028700" y="1019175"/>
            <a:ext cx="8115300" cy="27527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Tuition and financing</a:t>
            </a:r>
          </a:p>
        </p:txBody>
      </p:sp>
      <p:sp>
        <p:nvSpPr>
          <p:cNvPr id="5" name="TextBox 5"/>
          <p:cNvSpPr txBox="1"/>
          <p:nvPr/>
        </p:nvSpPr>
        <p:spPr>
          <a:xfrm>
            <a:off x="1028700" y="5405830"/>
            <a:ext cx="6155863" cy="2971800"/>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DM Sans"/>
              </a:rPr>
              <a:t>In the United States, high tuition fees lead to heavy reliance on loans and scholarships. In contrast, Europe often offers lower tuition costs, with some countries providing free or low-cost education for domestic and EU students, and student loans are less common in European systems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0" y="-1895316"/>
            <a:ext cx="18288000" cy="6146945"/>
          </a:xfrm>
          <a:custGeom>
            <a:avLst/>
            <a:gdLst/>
            <a:ahLst/>
            <a:cxnLst/>
            <a:rect l="l" t="t" r="r" b="b"/>
            <a:pathLst>
              <a:path w="18288000" h="6146945">
                <a:moveTo>
                  <a:pt x="0" y="0"/>
                </a:moveTo>
                <a:lnTo>
                  <a:pt x="18288000" y="0"/>
                </a:lnTo>
                <a:lnTo>
                  <a:pt x="18288000" y="6146945"/>
                </a:lnTo>
                <a:lnTo>
                  <a:pt x="0" y="6146945"/>
                </a:lnTo>
                <a:lnTo>
                  <a:pt x="0" y="0"/>
                </a:lnTo>
                <a:close/>
              </a:path>
            </a:pathLst>
          </a:custGeom>
          <a:blipFill>
            <a:blip r:embed="rId3"/>
            <a:stretch>
              <a:fillRect b="-98441"/>
            </a:stretch>
          </a:blipFill>
        </p:spPr>
      </p:sp>
      <p:sp>
        <p:nvSpPr>
          <p:cNvPr id="3" name="TextBox 3"/>
          <p:cNvSpPr txBox="1"/>
          <p:nvPr/>
        </p:nvSpPr>
        <p:spPr>
          <a:xfrm>
            <a:off x="11261312" y="5432425"/>
            <a:ext cx="5997988" cy="3489325"/>
          </a:xfrm>
          <a:prstGeom prst="rect">
            <a:avLst/>
          </a:prstGeom>
        </p:spPr>
        <p:txBody>
          <a:bodyPr lIns="0" tIns="0" rIns="0" bIns="0" rtlCol="0" anchor="t">
            <a:spAutoFit/>
          </a:bodyPr>
          <a:lstStyle/>
          <a:p>
            <a:pPr algn="just">
              <a:lnSpc>
                <a:spcPts val="3499"/>
              </a:lnSpc>
            </a:pPr>
            <a:r>
              <a:rPr lang="en-US" sz="2499">
                <a:solidFill>
                  <a:srgbClr val="000000"/>
                </a:solidFill>
                <a:latin typeface="DM Sans"/>
              </a:rPr>
              <a:t>In the US, admissions are competitive, and a holistic approach is often used, considering grades, standardized test scores, and extracurricular activities.</a:t>
            </a:r>
          </a:p>
          <a:p>
            <a:pPr algn="just">
              <a:lnSpc>
                <a:spcPts val="3499"/>
              </a:lnSpc>
            </a:pPr>
            <a:r>
              <a:rPr lang="en-US" sz="2499">
                <a:solidFill>
                  <a:srgbClr val="000000"/>
                </a:solidFill>
                <a:latin typeface="DM Sans"/>
              </a:rPr>
              <a:t>In Europe, admissions are typically based on academic performance and entrance exams, with less emphasis on extracurriculars.</a:t>
            </a:r>
          </a:p>
        </p:txBody>
      </p:sp>
      <p:sp>
        <p:nvSpPr>
          <p:cNvPr id="4" name="TextBox 4"/>
          <p:cNvSpPr txBox="1"/>
          <p:nvPr/>
        </p:nvSpPr>
        <p:spPr>
          <a:xfrm>
            <a:off x="1028700" y="5133975"/>
            <a:ext cx="7186637" cy="41243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Admissions and Selection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3570387" y="-1491388"/>
            <a:ext cx="15529570" cy="15335451"/>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sp>
      <p:sp>
        <p:nvSpPr>
          <p:cNvPr id="3" name="Freeform 3"/>
          <p:cNvSpPr/>
          <p:nvPr/>
        </p:nvSpPr>
        <p:spPr>
          <a:xfrm>
            <a:off x="1816451" y="4004072"/>
            <a:ext cx="3359748" cy="3461796"/>
          </a:xfrm>
          <a:custGeom>
            <a:avLst/>
            <a:gdLst/>
            <a:ahLst/>
            <a:cxnLst/>
            <a:rect l="l" t="t" r="r" b="b"/>
            <a:pathLst>
              <a:path w="3359748" h="3461796">
                <a:moveTo>
                  <a:pt x="0" y="0"/>
                </a:moveTo>
                <a:lnTo>
                  <a:pt x="3359748" y="0"/>
                </a:lnTo>
                <a:lnTo>
                  <a:pt x="3359748" y="3461796"/>
                </a:lnTo>
                <a:lnTo>
                  <a:pt x="0" y="3461796"/>
                </a:lnTo>
                <a:lnTo>
                  <a:pt x="0" y="0"/>
                </a:lnTo>
                <a:close/>
              </a:path>
            </a:pathLst>
          </a:custGeom>
          <a:blipFill>
            <a:blip r:embed="rId3"/>
            <a:stretch>
              <a:fillRect/>
            </a:stretch>
          </a:blipFill>
        </p:spPr>
      </p:sp>
      <p:sp>
        <p:nvSpPr>
          <p:cNvPr id="4" name="Freeform 4"/>
          <p:cNvSpPr/>
          <p:nvPr/>
        </p:nvSpPr>
        <p:spPr>
          <a:xfrm>
            <a:off x="13907955" y="4004072"/>
            <a:ext cx="2654675" cy="3461796"/>
          </a:xfrm>
          <a:custGeom>
            <a:avLst/>
            <a:gdLst/>
            <a:ahLst/>
            <a:cxnLst/>
            <a:rect l="l" t="t" r="r" b="b"/>
            <a:pathLst>
              <a:path w="2654675" h="3461796">
                <a:moveTo>
                  <a:pt x="0" y="0"/>
                </a:moveTo>
                <a:lnTo>
                  <a:pt x="2654675" y="0"/>
                </a:lnTo>
                <a:lnTo>
                  <a:pt x="2654675" y="3461796"/>
                </a:lnTo>
                <a:lnTo>
                  <a:pt x="0" y="3461796"/>
                </a:lnTo>
                <a:lnTo>
                  <a:pt x="0" y="0"/>
                </a:lnTo>
                <a:close/>
              </a:path>
            </a:pathLst>
          </a:custGeom>
          <a:blipFill>
            <a:blip r:embed="rId4"/>
            <a:stretch>
              <a:fillRect/>
            </a:stretch>
          </a:blipFill>
        </p:spPr>
      </p:sp>
      <p:sp>
        <p:nvSpPr>
          <p:cNvPr id="5" name="Freeform 5"/>
          <p:cNvSpPr/>
          <p:nvPr/>
        </p:nvSpPr>
        <p:spPr>
          <a:xfrm>
            <a:off x="7309799" y="4004072"/>
            <a:ext cx="4463066" cy="3616228"/>
          </a:xfrm>
          <a:custGeom>
            <a:avLst/>
            <a:gdLst/>
            <a:ahLst/>
            <a:cxnLst/>
            <a:rect l="l" t="t" r="r" b="b"/>
            <a:pathLst>
              <a:path w="4463066" h="3616228">
                <a:moveTo>
                  <a:pt x="0" y="0"/>
                </a:moveTo>
                <a:lnTo>
                  <a:pt x="4463066" y="0"/>
                </a:lnTo>
                <a:lnTo>
                  <a:pt x="4463066" y="3616228"/>
                </a:lnTo>
                <a:lnTo>
                  <a:pt x="0" y="3616228"/>
                </a:lnTo>
                <a:lnTo>
                  <a:pt x="0" y="0"/>
                </a:lnTo>
                <a:close/>
              </a:path>
            </a:pathLst>
          </a:custGeom>
          <a:blipFill>
            <a:blip r:embed="rId5"/>
            <a:stretch>
              <a:fillRect/>
            </a:stretch>
          </a:blipFill>
        </p:spPr>
      </p:sp>
      <p:sp>
        <p:nvSpPr>
          <p:cNvPr id="6" name="TextBox 6"/>
          <p:cNvSpPr txBox="1"/>
          <p:nvPr/>
        </p:nvSpPr>
        <p:spPr>
          <a:xfrm>
            <a:off x="1028700" y="1019175"/>
            <a:ext cx="15738132" cy="1381100"/>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Teaching and learning style</a:t>
            </a:r>
          </a:p>
        </p:txBody>
      </p:sp>
      <p:sp>
        <p:nvSpPr>
          <p:cNvPr id="7" name="TextBox 7"/>
          <p:cNvSpPr txBox="1"/>
          <p:nvPr/>
        </p:nvSpPr>
        <p:spPr>
          <a:xfrm>
            <a:off x="933125" y="7801273"/>
            <a:ext cx="5126400" cy="1085850"/>
          </a:xfrm>
          <a:prstGeom prst="rect">
            <a:avLst/>
          </a:prstGeom>
        </p:spPr>
        <p:txBody>
          <a:bodyPr lIns="0" tIns="0" rIns="0" bIns="0" rtlCol="0" anchor="t">
            <a:spAutoFit/>
          </a:bodyPr>
          <a:lstStyle/>
          <a:p>
            <a:pPr algn="ctr">
              <a:lnSpc>
                <a:spcPts val="4319"/>
              </a:lnSpc>
              <a:spcBef>
                <a:spcPct val="0"/>
              </a:spcBef>
            </a:pPr>
            <a:r>
              <a:rPr lang="en-US" sz="3599">
                <a:solidFill>
                  <a:srgbClr val="000000"/>
                </a:solidFill>
                <a:latin typeface="DM Sans Bold"/>
              </a:rPr>
              <a:t>Learning approach and teacher interaction</a:t>
            </a:r>
          </a:p>
        </p:txBody>
      </p:sp>
      <p:sp>
        <p:nvSpPr>
          <p:cNvPr id="8" name="TextBox 8"/>
          <p:cNvSpPr txBox="1"/>
          <p:nvPr/>
        </p:nvSpPr>
        <p:spPr>
          <a:xfrm>
            <a:off x="6978132" y="7801273"/>
            <a:ext cx="5126400" cy="542925"/>
          </a:xfrm>
          <a:prstGeom prst="rect">
            <a:avLst/>
          </a:prstGeom>
        </p:spPr>
        <p:txBody>
          <a:bodyPr lIns="0" tIns="0" rIns="0" bIns="0" rtlCol="0" anchor="t">
            <a:spAutoFit/>
          </a:bodyPr>
          <a:lstStyle/>
          <a:p>
            <a:pPr algn="ctr">
              <a:lnSpc>
                <a:spcPts val="4319"/>
              </a:lnSpc>
              <a:spcBef>
                <a:spcPct val="0"/>
              </a:spcBef>
            </a:pPr>
            <a:r>
              <a:rPr lang="en-US" sz="3599">
                <a:solidFill>
                  <a:srgbClr val="000000"/>
                </a:solidFill>
                <a:latin typeface="DM Sans Bold"/>
              </a:rPr>
              <a:t>Course structure</a:t>
            </a:r>
          </a:p>
        </p:txBody>
      </p:sp>
      <p:sp>
        <p:nvSpPr>
          <p:cNvPr id="9" name="TextBox 9"/>
          <p:cNvSpPr txBox="1"/>
          <p:nvPr/>
        </p:nvSpPr>
        <p:spPr>
          <a:xfrm>
            <a:off x="12672093" y="7801273"/>
            <a:ext cx="5126400" cy="542925"/>
          </a:xfrm>
          <a:prstGeom prst="rect">
            <a:avLst/>
          </a:prstGeom>
        </p:spPr>
        <p:txBody>
          <a:bodyPr lIns="0" tIns="0" rIns="0" bIns="0" rtlCol="0" anchor="t">
            <a:spAutoFit/>
          </a:bodyPr>
          <a:lstStyle/>
          <a:p>
            <a:pPr algn="ctr">
              <a:lnSpc>
                <a:spcPts val="4319"/>
              </a:lnSpc>
              <a:spcBef>
                <a:spcPct val="0"/>
              </a:spcBef>
            </a:pPr>
            <a:r>
              <a:rPr lang="en-US" sz="3599">
                <a:solidFill>
                  <a:srgbClr val="000000"/>
                </a:solidFill>
                <a:latin typeface="DM Sans Bold"/>
              </a:rPr>
              <a:t>Exams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412404">
            <a:off x="5808682" y="61722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sp>
      <p:sp>
        <p:nvSpPr>
          <p:cNvPr id="3" name="Freeform 3"/>
          <p:cNvSpPr/>
          <p:nvPr/>
        </p:nvSpPr>
        <p:spPr>
          <a:xfrm>
            <a:off x="1098932" y="4426458"/>
            <a:ext cx="5105550" cy="4136613"/>
          </a:xfrm>
          <a:custGeom>
            <a:avLst/>
            <a:gdLst/>
            <a:ahLst/>
            <a:cxnLst/>
            <a:rect l="l" t="t" r="r" b="b"/>
            <a:pathLst>
              <a:path w="5105550" h="4136613">
                <a:moveTo>
                  <a:pt x="0" y="0"/>
                </a:moveTo>
                <a:lnTo>
                  <a:pt x="5105549" y="0"/>
                </a:lnTo>
                <a:lnTo>
                  <a:pt x="5105549" y="4136613"/>
                </a:lnTo>
                <a:lnTo>
                  <a:pt x="0" y="4136613"/>
                </a:lnTo>
                <a:lnTo>
                  <a:pt x="0" y="0"/>
                </a:lnTo>
                <a:close/>
              </a:path>
            </a:pathLst>
          </a:custGeom>
          <a:blipFill>
            <a:blip r:embed="rId3"/>
            <a:stretch>
              <a:fillRect/>
            </a:stretch>
          </a:blipFill>
        </p:spPr>
      </p:sp>
      <p:sp>
        <p:nvSpPr>
          <p:cNvPr id="4" name="Freeform 4"/>
          <p:cNvSpPr/>
          <p:nvPr/>
        </p:nvSpPr>
        <p:spPr>
          <a:xfrm>
            <a:off x="12080311" y="4541185"/>
            <a:ext cx="5178989" cy="3354324"/>
          </a:xfrm>
          <a:custGeom>
            <a:avLst/>
            <a:gdLst/>
            <a:ahLst/>
            <a:cxnLst/>
            <a:rect l="l" t="t" r="r" b="b"/>
            <a:pathLst>
              <a:path w="5178989" h="3354324">
                <a:moveTo>
                  <a:pt x="0" y="0"/>
                </a:moveTo>
                <a:lnTo>
                  <a:pt x="5178989" y="0"/>
                </a:lnTo>
                <a:lnTo>
                  <a:pt x="5178989" y="3354324"/>
                </a:lnTo>
                <a:lnTo>
                  <a:pt x="0" y="3354324"/>
                </a:lnTo>
                <a:lnTo>
                  <a:pt x="0" y="0"/>
                </a:lnTo>
                <a:close/>
              </a:path>
            </a:pathLst>
          </a:custGeom>
          <a:blipFill>
            <a:blip r:embed="rId4"/>
            <a:stretch>
              <a:fillRect/>
            </a:stretch>
          </a:blipFill>
        </p:spPr>
      </p:sp>
      <p:sp>
        <p:nvSpPr>
          <p:cNvPr id="5" name="Freeform 5"/>
          <p:cNvSpPr/>
          <p:nvPr/>
        </p:nvSpPr>
        <p:spPr>
          <a:xfrm>
            <a:off x="6766456" y="4426458"/>
            <a:ext cx="4755087" cy="4755087"/>
          </a:xfrm>
          <a:custGeom>
            <a:avLst/>
            <a:gdLst/>
            <a:ahLst/>
            <a:cxnLst/>
            <a:rect l="l" t="t" r="r" b="b"/>
            <a:pathLst>
              <a:path w="4755087" h="4755087">
                <a:moveTo>
                  <a:pt x="0" y="0"/>
                </a:moveTo>
                <a:lnTo>
                  <a:pt x="4755088" y="0"/>
                </a:lnTo>
                <a:lnTo>
                  <a:pt x="4755088" y="4755087"/>
                </a:lnTo>
                <a:lnTo>
                  <a:pt x="0" y="4755087"/>
                </a:lnTo>
                <a:lnTo>
                  <a:pt x="0" y="0"/>
                </a:lnTo>
                <a:close/>
              </a:path>
            </a:pathLst>
          </a:custGeom>
          <a:blipFill>
            <a:blip r:embed="rId5"/>
            <a:stretch>
              <a:fillRect/>
            </a:stretch>
          </a:blipFill>
        </p:spPr>
      </p:sp>
      <p:sp>
        <p:nvSpPr>
          <p:cNvPr id="6" name="TextBox 6"/>
          <p:cNvSpPr txBox="1"/>
          <p:nvPr/>
        </p:nvSpPr>
        <p:spPr>
          <a:xfrm>
            <a:off x="1123211" y="8658225"/>
            <a:ext cx="5056990" cy="600075"/>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DM Sans Bold"/>
              </a:rPr>
              <a:t> Independent</a:t>
            </a:r>
          </a:p>
        </p:txBody>
      </p:sp>
      <p:sp>
        <p:nvSpPr>
          <p:cNvPr id="7" name="TextBox 7"/>
          <p:cNvSpPr txBox="1"/>
          <p:nvPr/>
        </p:nvSpPr>
        <p:spPr>
          <a:xfrm>
            <a:off x="12141311" y="8563071"/>
            <a:ext cx="5056990" cy="600075"/>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DM Sans Bold"/>
              </a:rPr>
              <a:t>Supportive</a:t>
            </a:r>
          </a:p>
        </p:txBody>
      </p:sp>
      <p:sp>
        <p:nvSpPr>
          <p:cNvPr id="8" name="TextBox 8"/>
          <p:cNvSpPr txBox="1"/>
          <p:nvPr/>
        </p:nvSpPr>
        <p:spPr>
          <a:xfrm>
            <a:off x="1028700" y="1019175"/>
            <a:ext cx="15960985" cy="27527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Learning approach and teacher interaction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1307</Words>
  <Application>Microsoft Office PowerPoint</Application>
  <PresentationFormat>Custom</PresentationFormat>
  <Paragraphs>93</Paragraphs>
  <Slides>14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Arial</vt:lpstr>
      <vt:lpstr>DM Sans Bold Italics</vt:lpstr>
      <vt:lpstr>DM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the US and Europe educational systems</dc:title>
  <cp:lastModifiedBy>el mrabet hanae</cp:lastModifiedBy>
  <cp:revision>2</cp:revision>
  <dcterms:created xsi:type="dcterms:W3CDTF">2006-08-16T00:00:00Z</dcterms:created>
  <dcterms:modified xsi:type="dcterms:W3CDTF">2023-11-21T20:10:57Z</dcterms:modified>
  <dc:identifier>DAFzwZhRlZQ</dc:identifier>
</cp:coreProperties>
</file>